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8" r:id="rId12"/>
    <p:sldId id="267" r:id="rId13"/>
    <p:sldId id="266" r:id="rId14"/>
    <p:sldId id="271" r:id="rId15"/>
    <p:sldId id="274" r:id="rId16"/>
    <p:sldId id="270" r:id="rId17"/>
    <p:sldId id="273" r:id="rId18"/>
    <p:sldId id="272" r:id="rId19"/>
    <p:sldId id="276" r:id="rId20"/>
    <p:sldId id="275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AA98C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п.png"/>
          <p:cNvPicPr>
            <a:picLocks noChangeAspect="1"/>
          </p:cNvPicPr>
          <p:nvPr userDrawn="1"/>
        </p:nvPicPr>
        <p:blipFill>
          <a:blip r:embed="rId2" cstate="print">
            <a:lum bright="4000" contrast="22000"/>
          </a:blip>
          <a:stretch>
            <a:fillRect/>
          </a:stretch>
        </p:blipFill>
        <p:spPr>
          <a:xfrm>
            <a:off x="1331640" y="764704"/>
            <a:ext cx="6802574" cy="5077549"/>
          </a:xfrm>
          <a:prstGeom prst="rect">
            <a:avLst/>
          </a:prstGeom>
          <a:solidFill>
            <a:srgbClr val="FFFFFF">
              <a:shade val="85000"/>
              <a:alpha val="54000"/>
            </a:srgbClr>
          </a:solidFill>
          <a:ln w="38100" cap="sq">
            <a:solidFill>
              <a:srgbClr val="CC99FF">
                <a:alpha val="78000"/>
              </a:srgbClr>
            </a:solidFill>
            <a:miter lim="800000"/>
          </a:ln>
          <a:effectLst>
            <a:outerShdw blurRad="650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227593">
            <a:off x="1179553" y="789201"/>
            <a:ext cx="6728423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238296">
            <a:off x="1417780" y="2369812"/>
            <a:ext cx="6740488" cy="33666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1039924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24328" y="5517232"/>
            <a:ext cx="1359202" cy="1196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043608" y="1628800"/>
            <a:ext cx="7776864" cy="46805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C99FF"/>
                </a:solidFill>
              </a:ln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051992" y="413048"/>
            <a:ext cx="7776864" cy="11521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C99FF"/>
                </a:solidFill>
              </a:ln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776864" cy="108012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700808"/>
            <a:ext cx="7776864" cy="4536504"/>
          </a:xfrm>
          <a:noFill/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Рисунок 8" descr="1039924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5517232"/>
            <a:ext cx="1359202" cy="1196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98C2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ornament2010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5400000">
            <a:off x="-610588" y="3787052"/>
            <a:ext cx="2952328" cy="796064"/>
          </a:xfrm>
          <a:prstGeom prst="rect">
            <a:avLst/>
          </a:prstGeom>
        </p:spPr>
      </p:pic>
      <p:pic>
        <p:nvPicPr>
          <p:cNvPr id="9" name="Рисунок 8" descr="ornament2010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5400000">
            <a:off x="-538580" y="1078132"/>
            <a:ext cx="2952328" cy="7960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2-750x510.png"/>
          <p:cNvPicPr>
            <a:picLocks noChangeAspect="1"/>
          </p:cNvPicPr>
          <p:nvPr userDrawn="1"/>
        </p:nvPicPr>
        <p:blipFill>
          <a:blip r:embed="rId14" cstate="print"/>
          <a:srcRect l="3633" t="41106" b="41106"/>
          <a:stretch>
            <a:fillRect/>
          </a:stretch>
        </p:blipFill>
        <p:spPr>
          <a:xfrm rot="16200000">
            <a:off x="-3010074" y="2983830"/>
            <a:ext cx="6884243" cy="864096"/>
          </a:xfrm>
          <a:prstGeom prst="rect">
            <a:avLst/>
          </a:prstGeom>
        </p:spPr>
      </p:pic>
      <p:pic>
        <p:nvPicPr>
          <p:cNvPr id="11" name="Рисунок 10" descr="ornament2010.png"/>
          <p:cNvPicPr>
            <a:picLocks noChangeAspect="1"/>
          </p:cNvPicPr>
          <p:nvPr userDrawn="1"/>
        </p:nvPicPr>
        <p:blipFill>
          <a:blip r:embed="rId13" cstate="print"/>
          <a:srcRect r="52147"/>
          <a:stretch>
            <a:fillRect/>
          </a:stretch>
        </p:blipFill>
        <p:spPr>
          <a:xfrm rot="5400000">
            <a:off x="159188" y="5753580"/>
            <a:ext cx="1412776" cy="796064"/>
          </a:xfrm>
          <a:prstGeom prst="rect">
            <a:avLst/>
          </a:prstGeom>
        </p:spPr>
      </p:pic>
      <p:pic>
        <p:nvPicPr>
          <p:cNvPr id="12" name="Рисунок 11" descr="ornament2010.png"/>
          <p:cNvPicPr>
            <a:picLocks noChangeAspect="1"/>
          </p:cNvPicPr>
          <p:nvPr userDrawn="1"/>
        </p:nvPicPr>
        <p:blipFill>
          <a:blip r:embed="rId13" cstate="print"/>
          <a:srcRect t="32222"/>
          <a:stretch>
            <a:fillRect/>
          </a:stretch>
        </p:blipFill>
        <p:spPr>
          <a:xfrm rot="5400000">
            <a:off x="7398060" y="1206388"/>
            <a:ext cx="2952328" cy="539552"/>
          </a:xfrm>
          <a:prstGeom prst="rect">
            <a:avLst/>
          </a:prstGeom>
        </p:spPr>
      </p:pic>
      <p:pic>
        <p:nvPicPr>
          <p:cNvPr id="13" name="Рисунок 12" descr="ornament2010.png"/>
          <p:cNvPicPr>
            <a:picLocks noChangeAspect="1"/>
          </p:cNvPicPr>
          <p:nvPr userDrawn="1"/>
        </p:nvPicPr>
        <p:blipFill>
          <a:blip r:embed="rId13" cstate="print"/>
          <a:srcRect t="32222"/>
          <a:stretch>
            <a:fillRect/>
          </a:stretch>
        </p:blipFill>
        <p:spPr>
          <a:xfrm rot="5400000">
            <a:off x="7398060" y="3987316"/>
            <a:ext cx="2952328" cy="539552"/>
          </a:xfrm>
          <a:prstGeom prst="rect">
            <a:avLst/>
          </a:prstGeom>
        </p:spPr>
      </p:pic>
      <p:pic>
        <p:nvPicPr>
          <p:cNvPr id="14" name="Рисунок 13" descr="ornament2010.png"/>
          <p:cNvPicPr>
            <a:picLocks noChangeAspect="1"/>
          </p:cNvPicPr>
          <p:nvPr userDrawn="1"/>
        </p:nvPicPr>
        <p:blipFill>
          <a:blip r:embed="rId13" cstate="print"/>
          <a:srcRect t="32222" r="56097"/>
          <a:stretch>
            <a:fillRect/>
          </a:stretch>
        </p:blipFill>
        <p:spPr>
          <a:xfrm rot="5400000">
            <a:off x="8226152" y="5940152"/>
            <a:ext cx="1296144" cy="5395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Учитель русского языка и литературы </a:t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ГУО СШ №11 г.Мозыря</a:t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Ю.Н.Фоменко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Слитное и раздельное написание НЕ </a:t>
            </a:r>
          </a:p>
          <a:p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именами прилагательными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Выпишите прилагательные с НЕ 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столбикам: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700808"/>
            <a:ext cx="4957152" cy="4536504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первый взгляд - это тихая и </a:t>
            </a:r>
            <a:r>
              <a:rPr lang="ru-RU" sz="3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(не)мудрёная земля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 </a:t>
            </a:r>
            <a:r>
              <a:rPr lang="ru-RU" sz="3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(не)ярким небом.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 чем больше узнаешь ее, тем все больше, почти до боли в сердце, начинаешь любить эту обыкновенную землю.</a:t>
            </a:r>
          </a:p>
          <a:p>
            <a:endParaRPr lang="ru-RU" dirty="0"/>
          </a:p>
        </p:txBody>
      </p:sp>
      <p:pic>
        <p:nvPicPr>
          <p:cNvPr id="23553" name="Picture 1" descr="F:\ШКОЛА\5 класс\Русская литература\Материалы к урокам\Снимок экрана (33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500306"/>
            <a:ext cx="3032895" cy="2571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Выпишите прилагательные с НЕ 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столбикам: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 в тающей дымке: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Холмы, перелески.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краски (не)ярки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звуки (не)резки.</a:t>
            </a:r>
          </a:p>
          <a:p>
            <a:endParaRPr lang="ru-RU" dirty="0"/>
          </a:p>
        </p:txBody>
      </p:sp>
      <p:pic>
        <p:nvPicPr>
          <p:cNvPr id="24578" name="Picture 2" descr="https://cdn.photosight.ru/sight/2007/09/09/22924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429000"/>
            <a:ext cx="3857652" cy="2723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Выпишите прилагательные с НЕ 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столбикам: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Посмотреть, конечно, было на что: перед ней крючился на парте тощий диковатый мальчишка с разбитым лицом, </a:t>
            </a:r>
            <a:r>
              <a:rPr lang="ru-RU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(не)опрятный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матери и одинокий…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самого утра я со страхом ждал того часа, когда мне придётся остаться наедине с Лидией Михайловной и, ломая язык, повторять вслед за ней </a:t>
            </a:r>
          </a:p>
          <a:p>
            <a:pPr>
              <a:buNone/>
            </a:pPr>
            <a:r>
              <a:rPr lang="ru-RU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(не)удобные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произношения…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807671"/>
            <a:ext cx="2733125" cy="205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Выпишите прилагательные с НЕ 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столбикам: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Скользя по утреннему снегу,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 милый, предадимся бегу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(Не)терпеливого коня…</a:t>
            </a:r>
          </a:p>
          <a:p>
            <a:endParaRPr lang="ru-RU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429000"/>
            <a:ext cx="4237033" cy="293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Выпишите прилагательные с НЕ 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столбикам: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(Не)годный! слыхана ль такая дерзость в свете!  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357430"/>
            <a:ext cx="3432176" cy="377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Выпишите прилагательные с НЕ 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столбикам: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Лицо у него было отнюдь(не)красивое, но выразительное и с очень тонкими чертами…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играл поочерёдно вальсы, польки и кадрили, но из его головы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выходило царственное лицо (не)обыкновенного гостя…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3783013"/>
            <a:ext cx="2047463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cdn.photosight.ru/img/9/2cb/6004646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643050"/>
            <a:ext cx="6667490" cy="44291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Выпишите прилагательные с НЕ 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столбикам: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Стойбище осеннего тумана,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Вотчина ночного соловья,		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Тихая царевна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Несмеяна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Родина</a:t>
            </a:r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(не)яркая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моя!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Знаю, что не раз лихая сила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глухой околицы в лесу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Ножичексапожный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заносила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твою </a:t>
            </a:r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(не)тленную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красу.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Выпишите прилагательные с НЕ 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столбикам: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Честна (не)кудрявая речь, а правдивая. </a:t>
            </a:r>
          </a:p>
          <a:p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Догадка (не)хуже разума.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Выпишите прилагательные с НЕ 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столбикам: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700808"/>
            <a:ext cx="3242640" cy="453650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СЛИТНО</a:t>
            </a:r>
          </a:p>
          <a:p>
            <a:r>
              <a:rPr lang="ru-RU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Неразумные </a:t>
            </a:r>
            <a:r>
              <a:rPr lang="ru-RU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хозары</a:t>
            </a:r>
            <a:endParaRPr lang="ru-RU" sz="3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Незримый хранитель</a:t>
            </a:r>
          </a:p>
          <a:p>
            <a:r>
              <a:rPr lang="ru-RU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Немудрёная земля</a:t>
            </a:r>
          </a:p>
          <a:p>
            <a:r>
              <a:rPr lang="ru-RU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Краски неярки</a:t>
            </a:r>
          </a:p>
          <a:p>
            <a:r>
              <a:rPr lang="ru-RU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Неопрятный мальчишка</a:t>
            </a:r>
          </a:p>
          <a:p>
            <a:r>
              <a:rPr lang="ru-RU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неудобные слова</a:t>
            </a:r>
          </a:p>
          <a:p>
            <a:r>
              <a:rPr lang="ru-RU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Нетерпеливый конь</a:t>
            </a:r>
          </a:p>
          <a:p>
            <a:r>
              <a:rPr lang="ru-RU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Негодный</a:t>
            </a:r>
          </a:p>
          <a:p>
            <a:r>
              <a:rPr lang="ru-RU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Необыкновенный гость</a:t>
            </a:r>
          </a:p>
          <a:p>
            <a:r>
              <a:rPr lang="ru-RU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Неяркая родина</a:t>
            </a:r>
          </a:p>
          <a:p>
            <a:r>
              <a:rPr lang="ru-RU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Нетленная краса</a:t>
            </a:r>
            <a:endParaRPr lang="ru-RU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857752" y="1643050"/>
            <a:ext cx="3599830" cy="453650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РАЗДЕЛЬНО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Не генеральская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Краски не ярки и звуки не резки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(если подразумевается противопоставление)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Отнюдь не красивое лицо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Не кудрявая, а правдивая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Не хуже разума.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текстом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тр_пинке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вых_жу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(не)большую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п_лянку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Рядом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теч_т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(не)глубокая, но быстрая речушка. Вода в ней вовсе (не)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х_лодная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самой воды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р_стут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(не)винные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к_л_кольчики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Это (не)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с_довые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цветы, они (не)крупные, а мелкие, но (не)хуже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с_довых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Русская пословица</a:t>
            </a:r>
            <a:endParaRPr lang="ru-RU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>
              <a:buNone/>
            </a:pPr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Не беда ошибиться, </a:t>
            </a:r>
          </a:p>
          <a:p>
            <a:pPr>
              <a:buNone/>
            </a:pPr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а беда не исправиться.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Самопроверка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тропинке я выхожу на небольшую полянку. Рядом течёт не глубокая, но быстрая речушка. Вода в ней вовсе не холодная. У самой воды растут невинные колокольчики. Это не садовые цветы, они не крупные, а мелкие, но не хуже садовых.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Мини-тест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(не)большая, но светлая комната;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(не)ровные лесные дорожки;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учит (не)английский язык;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правило ничуть (не)понятно;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далеко (не)радостные события;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6) (не)весёлый взгляд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7) (не)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поседливые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ребятишки;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8) (не)готов отвечать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9) (не)яркий, а бледный свет;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10) очень (не)вкусный суп.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Рефлексия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(Не)плохая работа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(не)понятная тема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вовсе (не) сложная тема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(не)скучная работа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(не)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брежная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работа в тетради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(не)тяжёлая, а лёгкая тема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(не)простая тема.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Подумайте, что следует сделать дома, чтобы усвоить эту тему как следует.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§54, кластер, упр.412.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Разгадаем кроссворд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t="5323" r="56028" b="49086"/>
          <a:stretch>
            <a:fillRect/>
          </a:stretch>
        </p:blipFill>
        <p:spPr bwMode="auto">
          <a:xfrm>
            <a:off x="1000100" y="1643050"/>
            <a:ext cx="314327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14810" y="1571612"/>
          <a:ext cx="4786346" cy="4214842"/>
        </p:xfrm>
        <a:graphic>
          <a:graphicData uri="http://schemas.openxmlformats.org/drawingml/2006/table">
            <a:tbl>
              <a:tblPr/>
              <a:tblGrid>
                <a:gridCol w="4786346"/>
              </a:tblGrid>
              <a:tr h="4214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 вертикали: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Враг.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 Выдуманная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история.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 Лёгкая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болезнь.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 Невоспитанный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человек.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 горизонтали: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Подозрительность.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 Безграмотный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человек.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 Человек, который не следит за своим внешним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видом.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72" marR="6147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785794"/>
            <a:ext cx="7776864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Памятка о работе в парах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паре мы: </a:t>
            </a: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выполняем одну задачу;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внимательно слушаем друг друга;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взаимодействуем;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дополняем друг друга;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говорим тихо, чтобы не мешать одноклассникам.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776864" cy="88062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«Конструктор»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600" dirty="0" smtClean="0"/>
              <a:t>А) Прилагательное не употребляется без НЕ.</a:t>
            </a:r>
          </a:p>
          <a:p>
            <a:pPr>
              <a:buNone/>
            </a:pPr>
            <a:r>
              <a:rPr lang="ru-RU" sz="5600" dirty="0" smtClean="0"/>
              <a:t>Б) Прилагательное с НЕ можно заменить синонимом.</a:t>
            </a:r>
          </a:p>
          <a:p>
            <a:pPr>
              <a:buNone/>
            </a:pPr>
            <a:r>
              <a:rPr lang="ru-RU" sz="5600" dirty="0" smtClean="0"/>
              <a:t>В) Перед прилагательным есть слова ВОВСЕ НЕ, ДАЛЕКО НЕ, НИЧУТЬ НЕ, ОТНЮДЬ НЕ,НИСКОЛЬКО НЕ, усиливающие отрицание.</a:t>
            </a:r>
          </a:p>
          <a:p>
            <a:pPr>
              <a:buNone/>
            </a:pPr>
            <a:r>
              <a:rPr lang="ru-RU" sz="5600" dirty="0" smtClean="0"/>
              <a:t>Г) Краткое </a:t>
            </a:r>
            <a:r>
              <a:rPr lang="ru-RU" sz="5600" dirty="0" err="1" smtClean="0"/>
              <a:t>прилагат</a:t>
            </a:r>
            <a:r>
              <a:rPr lang="ru-RU" sz="5600" dirty="0" smtClean="0"/>
              <a:t>., не имеющее полной формы.</a:t>
            </a:r>
          </a:p>
          <a:p>
            <a:pPr>
              <a:buNone/>
            </a:pPr>
            <a:r>
              <a:rPr lang="ru-RU" sz="5600" dirty="0" smtClean="0"/>
              <a:t>Д) Есть противопоставление с союзом А.</a:t>
            </a:r>
          </a:p>
          <a:p>
            <a:pPr>
              <a:buNone/>
            </a:pPr>
            <a:r>
              <a:rPr lang="ru-RU" sz="5600" dirty="0" smtClean="0"/>
              <a:t>Ж) прилагательное обозначает цвет, вкус, форму или является относительным или притяжательным.</a:t>
            </a:r>
          </a:p>
          <a:p>
            <a:pPr>
              <a:buNone/>
            </a:pPr>
            <a:r>
              <a:rPr lang="ru-RU" sz="5600" dirty="0" smtClean="0"/>
              <a:t>З) Прилагательное в сравнительной степени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далеко не новый способ</a:t>
            </a:r>
          </a:p>
          <a:p>
            <a:pPr algn="ctr">
              <a:buNone/>
            </a:pPr>
            <a:r>
              <a:rPr lang="ru-RU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небрежный вид</a:t>
            </a:r>
          </a:p>
          <a:p>
            <a:pPr algn="ctr">
              <a:buNone/>
            </a:pPr>
            <a:r>
              <a:rPr lang="ru-RU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не высокие, а низкие результаты.</a:t>
            </a:r>
          </a:p>
          <a:p>
            <a:pPr algn="ctr">
              <a:buNone/>
            </a:pPr>
            <a:r>
              <a:rPr lang="ru-RU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не готов отвечать</a:t>
            </a:r>
          </a:p>
          <a:p>
            <a:pPr algn="ctr">
              <a:buNone/>
            </a:pPr>
            <a:r>
              <a:rPr lang="ru-RU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несчастная любовь</a:t>
            </a:r>
          </a:p>
          <a:p>
            <a:pPr algn="ctr">
              <a:buNone/>
            </a:pPr>
            <a:r>
              <a:rPr lang="ru-RU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очень недовольный</a:t>
            </a:r>
          </a:p>
          <a:p>
            <a:pPr algn="ctr">
              <a:buNone/>
            </a:pPr>
            <a:r>
              <a:rPr lang="ru-RU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этот сок не слаще, чем тот</a:t>
            </a:r>
          </a:p>
          <a:p>
            <a:pPr algn="ctr">
              <a:buNone/>
            </a:pPr>
            <a:r>
              <a:rPr lang="ru-RU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это не деревянная деталь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 к заданию «Конструктор»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321496"/>
            <a:ext cx="8001056" cy="4536504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А-2,  Б-5,6  В-1,  Г-4, Д-3,  Ж-8, З-7.</a:t>
            </a:r>
            <a:endParaRPr lang="ru-RU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 кластера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45394" y="2382838"/>
            <a:ext cx="73723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Выпишите прилагательные с НЕ 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столбикам: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ныне сбирается вещий Олег		 Отмстить </a:t>
            </a:r>
            <a:r>
              <a:rPr lang="ru-RU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(не)разумным </a:t>
            </a:r>
            <a:r>
              <a:rPr lang="ru-RU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хозарам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!..	</a:t>
            </a:r>
          </a:p>
          <a:p>
            <a:endParaRPr lang="ru-RU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грозной бронёй ты не ведаешь ран;</a:t>
            </a:r>
          </a:p>
          <a:p>
            <a:pPr>
              <a:buNone/>
            </a:pPr>
            <a:r>
              <a:rPr lang="ru-RU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(Не)зримый хранитель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могущему дан.  </a:t>
            </a:r>
          </a:p>
          <a:p>
            <a:endParaRPr lang="ru-RU" dirty="0"/>
          </a:p>
        </p:txBody>
      </p:sp>
      <p:pic>
        <p:nvPicPr>
          <p:cNvPr id="4" name="Picture 2" descr="http://img0.liveinternet.ru/images/attach/b/3/19/764/19764156_vasnecov_103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3357554" y="4143380"/>
            <a:ext cx="3122553" cy="2199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Выпишите прилагательные с НЕ 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столбикам: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700808"/>
            <a:ext cx="4671400" cy="453650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 Нет, это </a:t>
            </a:r>
            <a:r>
              <a:rPr lang="ru-RU" sz="3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(не)генеральская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— глубокомысленно замечает городовой.  </a:t>
            </a:r>
          </a:p>
          <a:p>
            <a:endParaRPr lang="ru-RU" dirty="0"/>
          </a:p>
        </p:txBody>
      </p:sp>
      <p:pic>
        <p:nvPicPr>
          <p:cNvPr id="4" name="Picture 4" descr="Иллюст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5008" y="2071678"/>
            <a:ext cx="3022602" cy="3690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746</Words>
  <Application>Microsoft Office PowerPoint</Application>
  <PresentationFormat>Экран (4:3)</PresentationFormat>
  <Paragraphs>133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Учитель русского языка и литературы  ГУО СШ №11 г.Мозыря Ю.Н.Фоменко</vt:lpstr>
      <vt:lpstr>Русская пословица</vt:lpstr>
      <vt:lpstr>Разгадаем кроссворд</vt:lpstr>
      <vt:lpstr>Памятка о работе в парах </vt:lpstr>
      <vt:lpstr>«Конструктор»</vt:lpstr>
      <vt:lpstr>Ключ к заданию «Конструктор»</vt:lpstr>
      <vt:lpstr>Вариант кластера</vt:lpstr>
      <vt:lpstr>Выпишите прилагательные с НЕ  по столбикам:</vt:lpstr>
      <vt:lpstr>Выпишите прилагательные с НЕ  по столбикам:</vt:lpstr>
      <vt:lpstr>Выпишите прилагательные с НЕ  по столбикам:</vt:lpstr>
      <vt:lpstr>Выпишите прилагательные с НЕ  по столбикам:</vt:lpstr>
      <vt:lpstr>Выпишите прилагательные с НЕ  по столбикам:</vt:lpstr>
      <vt:lpstr>Выпишите прилагательные с НЕ  по столбикам:</vt:lpstr>
      <vt:lpstr>Выпишите прилагательные с НЕ  по столбикам:</vt:lpstr>
      <vt:lpstr>Выпишите прилагательные с НЕ  по столбикам:</vt:lpstr>
      <vt:lpstr>Выпишите прилагательные с НЕ  по столбикам:</vt:lpstr>
      <vt:lpstr>Выпишите прилагательные с НЕ  по столбикам:</vt:lpstr>
      <vt:lpstr>Выпишите прилагательные с НЕ  по столбикам:</vt:lpstr>
      <vt:lpstr>Работа с текстом</vt:lpstr>
      <vt:lpstr>Самопроверка</vt:lpstr>
      <vt:lpstr>Мини-тест</vt:lpstr>
      <vt:lpstr>Рефлексия 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YULIYA</cp:lastModifiedBy>
  <cp:revision>11</cp:revision>
  <dcterms:created xsi:type="dcterms:W3CDTF">2016-10-22T11:22:07Z</dcterms:created>
  <dcterms:modified xsi:type="dcterms:W3CDTF">2022-03-27T10:48:33Z</dcterms:modified>
</cp:coreProperties>
</file>