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298" r:id="rId2"/>
    <p:sldId id="256" r:id="rId3"/>
    <p:sldId id="257" r:id="rId4"/>
    <p:sldId id="258" r:id="rId5"/>
    <p:sldId id="259" r:id="rId6"/>
    <p:sldId id="260" r:id="rId7"/>
    <p:sldId id="265" r:id="rId8"/>
    <p:sldId id="273" r:id="rId9"/>
    <p:sldId id="272" r:id="rId10"/>
    <p:sldId id="271" r:id="rId11"/>
    <p:sldId id="270" r:id="rId12"/>
    <p:sldId id="277" r:id="rId13"/>
    <p:sldId id="299" r:id="rId14"/>
    <p:sldId id="300" r:id="rId15"/>
    <p:sldId id="261" r:id="rId16"/>
    <p:sldId id="262" r:id="rId17"/>
    <p:sldId id="263" r:id="rId18"/>
    <p:sldId id="264" r:id="rId19"/>
    <p:sldId id="285" r:id="rId20"/>
    <p:sldId id="290" r:id="rId21"/>
    <p:sldId id="291" r:id="rId22"/>
    <p:sldId id="288" r:id="rId23"/>
    <p:sldId id="294" r:id="rId24"/>
    <p:sldId id="289" r:id="rId25"/>
    <p:sldId id="283" r:id="rId26"/>
    <p:sldId id="280" r:id="rId27"/>
    <p:sldId id="295" r:id="rId28"/>
    <p:sldId id="296" r:id="rId29"/>
    <p:sldId id="29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4DED1-5E64-4135-9904-70DD4C19346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9CAEE-6171-45EE-8349-F078F715FD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069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FC60DEE-F332-4C70-AB5F-F4508E84EB78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AED4F3-CB0B-4AF0-A924-AE4EC97681F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HOME\Desktop\&#1089;&#1086;&#1076;&#1077;&#1088;&#1078;&#1080;&#1084;&#1086;&#1077;%20&#1092;&#1083;&#1077;&#1096;&#1082;&#1080;\&#1059;&#1088;&#1086;&#1082;%20&#1079;&#1080;&#1084;&#1085;&#1077;&#1077;%20&#1091;&#1090;&#1088;&#1086;\e-grig_-_utro.mp3" TargetMode="Externa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HOME\Desktop\&#1059;&#1088;&#1086;&#1082;%20&#1079;&#1080;&#1084;&#1085;&#1077;&#1077;%20&#1091;&#1090;&#1088;&#1086;\&#1040;.&#1057;.&#1055;&#1091;&#1096;&#1082;&#1080;&#1085;%20,%20'&#1047;&#1048;&#1052;&#1053;&#1045;&#1045;%20&#1059;&#1058;&#1056;&#1054;'.mp4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&#1047;&#1080;&#1084;&#1085;&#1077;&#1077;%20&#1091;&#1090;&#1088;&#1086;.ppt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59;&#1088;&#1086;&#1082;%20&#1079;&#1080;&#1084;&#1085;&#1077;&#1077;%20&#1091;&#1090;&#1088;&#1086;\Klassicheskaya_muzyka_-_Vivaldi_Zima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28662" y="2285992"/>
            <a:ext cx="7175351" cy="222179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Образный мир в стихотворении </a:t>
            </a:r>
            <a:r>
              <a:rPr lang="ru-RU" dirty="0" smtClean="0"/>
              <a:t>А.С.Пушкина </a:t>
            </a:r>
            <a:br>
              <a:rPr lang="ru-RU" dirty="0" smtClean="0"/>
            </a:br>
            <a:r>
              <a:rPr lang="ru-RU" dirty="0" smtClean="0"/>
              <a:t>«Зимнее утро»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m1-tub-by.yandex.net/i?id=af05ae926b39c59a8a0cf24ebd99e18b&amp;n=33&amp;h=190&amp;w=2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00232" cy="15001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78677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365019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13.ifotki.info/org/b4ab3ffd94e36139dd1358dc270a59c35f34d01450526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5263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143800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Э.Григ «Утро»</a:t>
            </a:r>
            <a:endParaRPr lang="ru-RU" dirty="0"/>
          </a:p>
        </p:txBody>
      </p:sp>
      <p:pic>
        <p:nvPicPr>
          <p:cNvPr id="17410" name="Picture 2" descr="https://ds04.infourok.ru/uploads/ex/09de/00163d75-0cdb3486/img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14422"/>
            <a:ext cx="6572296" cy="4929223"/>
          </a:xfrm>
          <a:prstGeom prst="rect">
            <a:avLst/>
          </a:prstGeom>
          <a:noFill/>
        </p:spPr>
      </p:pic>
      <p:pic>
        <p:nvPicPr>
          <p:cNvPr id="6" name="e-grig_-_ut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1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лнышко всходит, И небо светлеет, Природа проснулась, И утро пришло.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642918"/>
            <a:ext cx="6929486" cy="5072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4938951" cy="1649120"/>
          </a:xfrm>
        </p:spPr>
        <p:txBody>
          <a:bodyPr/>
          <a:lstStyle/>
          <a:p>
            <a:pPr marL="0" lvl="0" indent="0" fontAlgn="base">
              <a:spcAft>
                <a:spcPct val="0"/>
              </a:spcAft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785794"/>
            <a:ext cx="7786742" cy="2681568"/>
          </a:xfrm>
        </p:spPr>
        <p:txBody>
          <a:bodyPr>
            <a:normAutofit fontScale="40000" lnSpcReduction="2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6700" i="1" dirty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А</a:t>
            </a:r>
            <a:r>
              <a:rPr lang="ru-RU" sz="67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. С. Пушкин</a:t>
            </a:r>
            <a:r>
              <a:rPr lang="ru-RU" sz="6700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67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«</a:t>
            </a:r>
            <a:r>
              <a:rPr lang="ru-RU" sz="6700" i="1" dirty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Зимнее  утро»</a:t>
            </a:r>
            <a:br>
              <a:rPr lang="ru-RU" sz="6700" i="1" dirty="0">
                <a:solidFill>
                  <a:schemeClr val="bg2">
                    <a:lumMod val="25000"/>
                  </a:schemeClr>
                </a:solidFill>
                <a:latin typeface="Arial" charset="0"/>
              </a:rPr>
            </a:br>
            <a:endParaRPr lang="ru-RU" sz="6700" dirty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800" i="1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  <a:p>
            <a:pPr marL="0" lvl="0" indent="4572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Цель: продолжить </a:t>
            </a: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знакомство с лирикой  А. С. Пушкина;</a:t>
            </a:r>
          </a:p>
          <a:p>
            <a:pPr marL="285750" lvl="0" indent="4572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в</a:t>
            </a: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ыявить </a:t>
            </a: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своеобразие пейзажной </a:t>
            </a: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лирики   </a:t>
            </a:r>
            <a:r>
              <a:rPr lang="ru-RU" sz="5100" i="1" dirty="0" err="1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поэта;</a:t>
            </a:r>
            <a:r>
              <a:rPr lang="ru-RU" sz="5100" i="1" dirty="0" err="1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п</a:t>
            </a:r>
            <a:r>
              <a:rPr lang="ru-RU" sz="5100" i="1" dirty="0" err="1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роанализироватьстихотворения</a:t>
            </a: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 </a:t>
            </a:r>
            <a:r>
              <a:rPr lang="ru-RU" sz="5100" i="1" dirty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с целью выявления средств, </a:t>
            </a: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помогающих </a:t>
            </a:r>
            <a:r>
              <a:rPr lang="ru-RU" sz="5100" i="1" dirty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автору </a:t>
            </a:r>
            <a:r>
              <a:rPr lang="ru-RU" sz="5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передать красоту </a:t>
            </a:r>
            <a:r>
              <a:rPr lang="ru-RU" sz="5100" i="1" dirty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зимней природы. </a:t>
            </a:r>
          </a:p>
          <a:p>
            <a:pPr indent="457200"/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309962">
            <a:off x="2843808" y="3244334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</a:rPr>
              <a:t>.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86232"/>
            <a:ext cx="6984776" cy="37717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819667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714884"/>
            <a:ext cx="7262192" cy="1649120"/>
          </a:xfrm>
        </p:spPr>
        <p:txBody>
          <a:bodyPr>
            <a:normAutofit fontScale="90000"/>
          </a:bodyPr>
          <a:lstStyle/>
          <a:p>
            <a:pPr indent="457200" algn="just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Стихотворение принадлежит к пейзажной лирике. Природа вдохновляла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писателей, 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композиторов,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художников на создание своих произведений. 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А.С. Пушкин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был исключением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Природа была для него не просто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фоном.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доставляла ему истинную радость. В творчестве поэта среди стихотворений о природе особое место занимает стихотворение «Зимнее утро»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571480"/>
            <a:ext cx="7598294" cy="41434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19194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429132"/>
            <a:ext cx="7929618" cy="1285884"/>
          </a:xfrm>
        </p:spPr>
        <p:txBody>
          <a:bodyPr>
            <a:norm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000" i="1" kern="0" dirty="0" smtClean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  <a:t>          Произведение </a:t>
            </a:r>
            <a:r>
              <a:rPr lang="ru-RU" sz="2000" i="1" kern="0" dirty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  <a:t>было написано Пушкиным очень быстро, </a:t>
            </a:r>
            <a:r>
              <a:rPr lang="ru-RU" sz="2000" i="1" kern="0" dirty="0" smtClean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  <a:t>в</a:t>
            </a:r>
            <a:br>
              <a:rPr lang="ru-RU" sz="2000" i="1" kern="0" dirty="0" smtClean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</a:br>
            <a:r>
              <a:rPr lang="ru-RU" sz="2000" i="1" kern="0" dirty="0" smtClean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  <a:t>течение </a:t>
            </a:r>
            <a:r>
              <a:rPr lang="ru-RU" sz="2000" i="1" kern="0" dirty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  <a:t>одного дня (3 ноября 1829 года) в селе Павловском Старицкого уезда Тверской губернии, в имении П</a:t>
            </a:r>
            <a:r>
              <a:rPr lang="ru-RU" sz="2000" i="1" kern="0" dirty="0" smtClean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  <a:t>. И. Вульфа</a:t>
            </a:r>
            <a:r>
              <a:rPr lang="ru-RU" sz="2000" i="1" kern="0" dirty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  <a:t>. </a:t>
            </a:r>
            <a:br>
              <a:rPr lang="ru-RU" sz="2000" i="1" kern="0" dirty="0">
                <a:solidFill>
                  <a:schemeClr val="bg2">
                    <a:lumMod val="25000"/>
                  </a:schemeClr>
                </a:solidFill>
                <a:effectLst/>
                <a:latin typeface="Arial"/>
                <a:ea typeface="+mn-ea"/>
                <a:cs typeface="+mn-cs"/>
              </a:rPr>
            </a:br>
            <a:endParaRPr lang="ru-RU" sz="2000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-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88640"/>
            <a:ext cx="8424936" cy="42484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653360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А.С.Пушкин , 'ЗИМНЕЕ УТРО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062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8215370" cy="514353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i="1" u="sng" dirty="0" smtClean="0">
                <a:solidFill>
                  <a:schemeClr val="tx1"/>
                </a:solidFill>
              </a:rPr>
              <a:t>-</a:t>
            </a:r>
            <a:r>
              <a:rPr lang="ru-RU" sz="2800" i="1" u="sng" dirty="0" smtClean="0">
                <a:solidFill>
                  <a:schemeClr val="tx1"/>
                </a:solidFill>
              </a:rPr>
              <a:t>Какие картины вы  увидели в процессе прослушивания стихотворения, что услышали и почувствовали?</a:t>
            </a:r>
            <a:br>
              <a:rPr lang="ru-RU" sz="2800" i="1" u="sng" dirty="0" smtClean="0">
                <a:solidFill>
                  <a:schemeClr val="tx1"/>
                </a:solidFill>
              </a:rPr>
            </a:br>
            <a:r>
              <a:rPr lang="ru-RU" sz="2800" i="1" dirty="0">
                <a:solidFill>
                  <a:schemeClr val="tx1"/>
                </a:solidFill>
              </a:rPr>
              <a:t/>
            </a:r>
            <a:br>
              <a:rPr lang="ru-RU" sz="2800" i="1" dirty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>Возникают три разные картины: </a:t>
            </a:r>
            <a:r>
              <a:rPr lang="ru-RU" sz="2800" i="1" dirty="0" err="1" smtClean="0">
                <a:solidFill>
                  <a:schemeClr val="tx1"/>
                </a:solidFill>
              </a:rPr>
              <a:t>утро,морозное</a:t>
            </a:r>
            <a:r>
              <a:rPr lang="ru-RU" sz="2800" i="1" dirty="0" smtClean="0">
                <a:solidFill>
                  <a:schemeClr val="tx1"/>
                </a:solidFill>
              </a:rPr>
              <a:t> и чистое; вечер </a:t>
            </a:r>
            <a:r>
              <a:rPr lang="ru-RU" sz="2800" i="1" dirty="0" err="1" smtClean="0">
                <a:solidFill>
                  <a:schemeClr val="tx1"/>
                </a:solidFill>
              </a:rPr>
              <a:t>вьюжный,мрачный</a:t>
            </a:r>
            <a:r>
              <a:rPr lang="ru-RU" sz="2800" i="1" dirty="0" smtClean="0">
                <a:solidFill>
                  <a:schemeClr val="tx1"/>
                </a:solidFill>
              </a:rPr>
              <a:t>; комната, огонь в печке.</a:t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>
                <a:solidFill>
                  <a:schemeClr val="tx1"/>
                </a:solidFill>
              </a:rPr>
              <a:t/>
            </a:r>
            <a:br>
              <a:rPr lang="ru-RU" sz="2800" i="1" dirty="0">
                <a:solidFill>
                  <a:schemeClr val="tx1"/>
                </a:solidFill>
              </a:rPr>
            </a:br>
            <a:r>
              <a:rPr lang="ru-RU" sz="2800" i="1" u="sng" dirty="0" smtClean="0">
                <a:solidFill>
                  <a:schemeClr val="tx1"/>
                </a:solidFill>
              </a:rPr>
              <a:t>- Каким настроением проникнуто стихотворение?</a:t>
            </a:r>
            <a:br>
              <a:rPr lang="ru-RU" sz="2800" i="1" u="sng" dirty="0" smtClean="0">
                <a:solidFill>
                  <a:schemeClr val="tx1"/>
                </a:solidFill>
              </a:rPr>
            </a:br>
            <a:r>
              <a:rPr lang="ru-RU" sz="2800" i="1" u="sng" dirty="0">
                <a:solidFill>
                  <a:schemeClr val="tx1"/>
                </a:solidFill>
              </a:rPr>
              <a:t/>
            </a:r>
            <a:br>
              <a:rPr lang="ru-RU" sz="2800" i="1" u="sng" dirty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>Настроение меняется: то оно </a:t>
            </a:r>
            <a:r>
              <a:rPr lang="ru-RU" sz="2800" i="1" dirty="0" err="1" smtClean="0">
                <a:solidFill>
                  <a:schemeClr val="tx1"/>
                </a:solidFill>
              </a:rPr>
              <a:t>веселое,бодрое,хотя</a:t>
            </a:r>
            <a:r>
              <a:rPr lang="ru-RU" sz="2800" i="1" dirty="0" smtClean="0">
                <a:solidFill>
                  <a:schemeClr val="tx1"/>
                </a:solidFill>
              </a:rPr>
              <a:t> иногда грустное и </a:t>
            </a:r>
            <a:r>
              <a:rPr lang="ru-RU" sz="2800" i="1" dirty="0" err="1" smtClean="0">
                <a:solidFill>
                  <a:schemeClr val="tx1"/>
                </a:solidFill>
              </a:rPr>
              <a:t>унылое,хотя</a:t>
            </a:r>
            <a:r>
              <a:rPr lang="ru-RU" sz="2800" i="1" dirty="0" smtClean="0">
                <a:solidFill>
                  <a:schemeClr val="tx1"/>
                </a:solidFill>
              </a:rPr>
              <a:t> хорошее преобладает, все плохое унес с собой вечер.</a:t>
            </a:r>
            <a:endParaRPr lang="ru-RU" sz="2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528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1" y="5052545"/>
            <a:ext cx="5256585" cy="1544807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Унылая пора! Очей очарованье!</a:t>
            </a:r>
          </a:p>
          <a:p>
            <a:r>
              <a:rPr lang="ru-RU" b="1" i="1" dirty="0" smtClean="0"/>
              <a:t>Приятна мне твоя прощальная краса-</a:t>
            </a:r>
          </a:p>
          <a:p>
            <a:r>
              <a:rPr lang="ru-RU" b="1" i="1" dirty="0" smtClean="0"/>
              <a:t>Люблю я пышное природы увяданье,</a:t>
            </a:r>
          </a:p>
          <a:p>
            <a:r>
              <a:rPr lang="ru-RU" b="1" i="1" dirty="0" smtClean="0"/>
              <a:t>В багрец и золото одетые леса…</a:t>
            </a:r>
            <a:endParaRPr lang="ru-RU" b="1" i="1" dirty="0"/>
          </a:p>
        </p:txBody>
      </p:sp>
      <p:pic>
        <p:nvPicPr>
          <p:cNvPr id="1026" name="Picture 2" descr="http://www.daniilfedorov.ru/p/8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42852"/>
            <a:ext cx="7344816" cy="4812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836400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00100" y="142852"/>
            <a:ext cx="6000792" cy="1584176"/>
          </a:xfrm>
        </p:spPr>
        <p:txBody>
          <a:bodyPr/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42910" y="2143116"/>
            <a:ext cx="8208912" cy="280831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Северная Аврора.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Аврора-древнеримская богиня утренней зари. Имеется в виду наступление утра на севере.</a:t>
            </a:r>
          </a:p>
          <a:p>
            <a:pPr algn="l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Северная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звезда. 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ак называли планету Венера.</a:t>
            </a:r>
          </a:p>
          <a:p>
            <a:pPr algn="l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Нега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(устаревшее)- блаженство, приятное состояние,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ногда сон.</a:t>
            </a:r>
          </a:p>
          <a:p>
            <a:pPr algn="l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Вечор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(устаревшее)- вчера.</a:t>
            </a:r>
          </a:p>
          <a:p>
            <a:pPr algn="l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Лежанка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/>
              <a:t> </a:t>
            </a:r>
            <a:r>
              <a:rPr lang="ru-RU" i="1" dirty="0" smtClean="0"/>
              <a:t>длинный выступ </a:t>
            </a:r>
            <a:r>
              <a:rPr lang="ru-RU" i="1" dirty="0" smtClean="0"/>
              <a:t>у</a:t>
            </a:r>
            <a:r>
              <a:rPr lang="ru-RU" i="1" dirty="0" smtClean="0"/>
              <a:t> печки, у </a:t>
            </a:r>
            <a:r>
              <a:rPr lang="ru-RU" i="1" dirty="0" smtClean="0"/>
              <a:t>стены </a:t>
            </a:r>
            <a:r>
              <a:rPr lang="ru-RU" i="1" dirty="0" smtClean="0"/>
              <a:t>для лежания</a:t>
            </a: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925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229200"/>
            <a:ext cx="6235095" cy="93610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-</a:t>
            </a: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Какое </a:t>
            </a: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настроение создается автором?</a:t>
            </a:r>
            <a:b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При помощи каких слов?</a:t>
            </a:r>
            <a:endParaRPr lang="ru-RU" sz="28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4">
            <a:hlinkClick r:id="rId2" action="ppaction://hlinkpres?slideindex=1&amp;slidetitle=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contrast="-3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928670"/>
            <a:ext cx="5852583" cy="3889371"/>
          </a:xfrm>
        </p:spPr>
      </p:pic>
      <p:sp>
        <p:nvSpPr>
          <p:cNvPr id="5" name="Прямоугольник 4"/>
          <p:cNvSpPr/>
          <p:nvPr/>
        </p:nvSpPr>
        <p:spPr>
          <a:xfrm>
            <a:off x="2285984" y="1500174"/>
            <a:ext cx="4806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Мороз и солнце; 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день чудесный!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Ещё ты дремлешь, 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друг прелестный –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Пора, красавица, проснись: 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Открой сомкнуты негой взоры, 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Навстречу северной Авроры 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Звездою севера явись!</a:t>
            </a:r>
            <a:endParaRPr lang="ru-RU" sz="20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0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lum contrast="-3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797425"/>
          </a:xfrm>
          <a:noFill/>
        </p:spPr>
      </p:pic>
      <p:pic>
        <p:nvPicPr>
          <p:cNvPr id="6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lum contrast="3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25" y="1992313"/>
            <a:ext cx="6584950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lum contrast="3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4346" y="-29704"/>
            <a:ext cx="9144000" cy="68877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1142984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Вечор, ты помнишь, вьюга злилась,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мутном небе мгла носилась;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Луна,  как бледное пятно,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Сквозь тучи мрачные желтела,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ты печальная сидела –</a:t>
            </a:r>
          </a:p>
          <a:p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нынче … погляди в окно </a:t>
            </a:r>
          </a:p>
          <a:p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26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000240"/>
            <a:ext cx="6696743" cy="2376264"/>
          </a:xfrm>
        </p:spPr>
        <p:txBody>
          <a:bodyPr>
            <a:normAutofit fontScale="90000"/>
          </a:bodyPr>
          <a:lstStyle/>
          <a:p>
            <a:pPr marL="0" lvl="0" indent="0" algn="l" fontAlgn="base">
              <a:spcAft>
                <a:spcPct val="0"/>
              </a:spcAft>
              <a:buNone/>
            </a:pPr>
            <a:r>
              <a:rPr lang="ru-RU" sz="3200" b="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Лексика строфы создает мрачное настроение:</a:t>
            </a:r>
            <a:br>
              <a:rPr lang="ru-RU" sz="3200" b="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«вьюга злилась», «мгла носилась», «тучи мрачные».</a:t>
            </a:r>
            <a:r>
              <a:rPr lang="ru-RU" sz="3200" b="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br>
              <a:rPr lang="ru-RU" sz="3200" b="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Но великолепие зимнего утра ощущается</a:t>
            </a:r>
            <a:br>
              <a:rPr lang="ru-RU" sz="3200" b="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0" i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ещё сильнее по контрасту со вчерашней бурей</a:t>
            </a:r>
            <a:endParaRPr lang="ru-RU" sz="3200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603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229200"/>
            <a:ext cx="7200799" cy="1080120"/>
          </a:xfrm>
        </p:spPr>
        <p:txBody>
          <a:bodyPr/>
          <a:lstStyle/>
          <a:p>
            <a:pPr algn="l"/>
            <a:r>
              <a:rPr lang="ru-RU" sz="2000" b="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Какими красками нарисована природа в третьей строфе?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-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48" y="642918"/>
            <a:ext cx="7128792" cy="3960439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2339975" y="278616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0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А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357562"/>
            <a:ext cx="3168053" cy="195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0" y="101295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Под голубыми небесами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Великолепными коврами,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    Блестя на солнце, снег лежит;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    Прозрачный лес один чернеет,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И ель сквозь иней зеленеет,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И речка подо льдом блестит.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  <p:extLst>
      <p:ext uri="{BB962C8B-B14F-4D97-AF65-F5344CB8AC3E}">
        <p14:creationId xmlns="" xmlns:p14="http://schemas.microsoft.com/office/powerpoint/2010/main" val="108978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869160"/>
            <a:ext cx="7128792" cy="1224136"/>
          </a:xfrm>
        </p:spPr>
        <p:txBody>
          <a:bodyPr/>
          <a:lstStyle/>
          <a:p>
            <a:pPr marL="0" indent="0" algn="l">
              <a:buNone/>
            </a:pPr>
            <a:r>
              <a:rPr lang="ru-RU" sz="48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 услышать ,что происходит в доме?</a:t>
            </a:r>
            <a:endParaRPr lang="ru-RU" sz="2400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Какой янтарь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571480"/>
            <a:ext cx="7848872" cy="439248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647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 contrast="3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9128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433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357430"/>
            <a:ext cx="8643998" cy="1214446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вы думаете, куда стремится лирический герой?</a:t>
            </a:r>
            <a:br>
              <a:rPr lang="ru-RU" sz="32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u="sng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 простор. Герой мечтает о стремительном беге коня, который даст ощущение воли, свободы, простора. В этом проявляется единство красоты человека, природы и жизни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415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214422"/>
            <a:ext cx="7776864" cy="3036876"/>
          </a:xfrm>
        </p:spPr>
        <p:txBody>
          <a:bodyPr/>
          <a:lstStyle/>
          <a:p>
            <a:pPr algn="just"/>
            <a:r>
              <a:rPr lang="ru-RU" sz="2400" dirty="0"/>
              <a:t> </a:t>
            </a:r>
            <a:r>
              <a:rPr lang="ru-RU" sz="2400" dirty="0" smtClean="0"/>
              <a:t>       </a:t>
            </a:r>
            <a:r>
              <a:rPr lang="ru-RU" sz="2400" i="1" dirty="0" smtClean="0">
                <a:solidFill>
                  <a:schemeClr val="tx1"/>
                </a:solidFill>
              </a:rPr>
              <a:t>В вашей жизни будут вьюги и злые метели, но на смену им обязательно придет солнечное и счастливое утро. Живите, наслаждайтесь красотой природы. Пусть нетерпеливый конь, символ жизненной дороги и движения, несет вас к счастливой жизни. Не останавливайтесь в пути. Это и есть духовное завещание поэта своим читателям.</a:t>
            </a:r>
            <a:endParaRPr lang="ru-RU" sz="24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832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7910264" cy="2109538"/>
          </a:xfrm>
        </p:spPr>
        <p:txBody>
          <a:bodyPr/>
          <a:lstStyle/>
          <a:p>
            <a:pPr algn="l"/>
            <a:r>
              <a:rPr lang="ru-RU" dirty="0" smtClean="0"/>
              <a:t>Д/з. </a:t>
            </a:r>
            <a:r>
              <a:rPr lang="ru-RU" sz="4000" i="1" dirty="0" smtClean="0"/>
              <a:t>Выучить стихотворение «Зимнее утро наизусть»</a:t>
            </a:r>
            <a:endParaRPr lang="ru-RU" sz="4000" i="1" dirty="0"/>
          </a:p>
        </p:txBody>
      </p:sp>
    </p:spTree>
    <p:extLst>
      <p:ext uri="{BB962C8B-B14F-4D97-AF65-F5344CB8AC3E}">
        <p14:creationId xmlns="" xmlns:p14="http://schemas.microsoft.com/office/powerpoint/2010/main" val="219925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4071942"/>
            <a:ext cx="5072098" cy="135732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i="1" dirty="0" smtClean="0"/>
              <a:t>Теперь моя пора: я не люблю весны;</a:t>
            </a:r>
            <a:br>
              <a:rPr lang="ru-RU" sz="2400" i="1" dirty="0" smtClean="0"/>
            </a:br>
            <a:r>
              <a:rPr lang="ru-RU" sz="2400" i="1" dirty="0" smtClean="0"/>
              <a:t>Скучна мне оттепель; вонь, грязь- весной я болен…</a:t>
            </a:r>
            <a:endParaRPr lang="ru-RU" sz="24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285728"/>
            <a:ext cx="6286544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77505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71604" y="4643446"/>
            <a:ext cx="7072361" cy="1071570"/>
          </a:xfrm>
        </p:spPr>
        <p:txBody>
          <a:bodyPr/>
          <a:lstStyle/>
          <a:p>
            <a:pPr algn="l"/>
            <a:r>
              <a:rPr lang="ru-RU" sz="2400" i="1" dirty="0" smtClean="0"/>
              <a:t>Ох, лето красное! Любил бы я тебя,</a:t>
            </a:r>
            <a:br>
              <a:rPr lang="ru-RU" sz="2400" i="1" dirty="0" smtClean="0"/>
            </a:br>
            <a:r>
              <a:rPr lang="ru-RU" sz="2400" i="1" dirty="0" smtClean="0"/>
              <a:t>Когда б не </a:t>
            </a:r>
            <a:r>
              <a:rPr lang="ru-RU" sz="2400" i="1" dirty="0" err="1" smtClean="0"/>
              <a:t>зной,да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пыль,да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комары,да</a:t>
            </a:r>
            <a:r>
              <a:rPr lang="ru-RU" sz="2400" i="1" dirty="0" smtClean="0"/>
              <a:t> мухи.</a:t>
            </a:r>
            <a:endParaRPr lang="ru-RU" sz="24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785794"/>
            <a:ext cx="7048500" cy="3905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161066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7290" y="642918"/>
            <a:ext cx="6872310" cy="71438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…</a:t>
            </a:r>
            <a:r>
              <a:rPr lang="ru-RU" sz="2400" dirty="0" smtClean="0"/>
              <a:t>Суровою зимой я более доволен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500174"/>
            <a:ext cx="6624736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945650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96752"/>
            <a:ext cx="7488832" cy="403244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я слышу слово «зима»…</a:t>
            </a:r>
          </a:p>
          <a:p>
            <a:pPr marL="45720" indent="0">
              <a:buNone/>
            </a:pP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чувствую….</a:t>
            </a:r>
          </a:p>
          <a:p>
            <a:pPr marL="45720" indent="0">
              <a:buNone/>
            </a:pP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слышу…</a:t>
            </a:r>
          </a:p>
          <a:p>
            <a:pPr marL="45720" indent="0">
              <a:buNone/>
            </a:pP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представляю…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7350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332656"/>
            <a:ext cx="6400800" cy="1381832"/>
          </a:xfrm>
        </p:spPr>
        <p:txBody>
          <a:bodyPr>
            <a:normAutofit/>
          </a:bodyPr>
          <a:lstStyle/>
          <a:p>
            <a:pPr marL="2404872" lvl="8" indent="0">
              <a:buNone/>
            </a:pPr>
            <a:r>
              <a:rPr lang="ru-RU" sz="3200" i="1" dirty="0" smtClean="0">
                <a:solidFill>
                  <a:schemeClr val="bg2">
                    <a:lumMod val="25000"/>
                  </a:schemeClr>
                </a:solidFill>
              </a:rPr>
              <a:t>З и м а…</a:t>
            </a:r>
            <a:endParaRPr lang="ru-RU" sz="3200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194" name="Picture 2" descr="https://im3-tub-by.yandex.net/i?id=ff9a486f2352b90331e426b155abfe1f&amp;n=33&amp;h=190&amp;w=2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285860"/>
            <a:ext cx="6057942" cy="3786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Klassicheskaya_muzyka_-_Vivaldi_Zi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214290"/>
            <a:ext cx="304800" cy="3048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4357694"/>
            <a:ext cx="3000396" cy="225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500042"/>
            <a:ext cx="2571768" cy="1928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57166"/>
            <a:ext cx="2666986" cy="200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https://im1-tub-by.yandex.net/i?id=af05ae926b39c59a8a0cf24ebd99e18b&amp;n=33&amp;h=190&amp;w=25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3380"/>
            <a:ext cx="2714612" cy="2035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im3-tub-by.yandex.net/i?id=9a369675c4ed22beaefe8d6ff715db10&amp;n=33&amp;h=190&amp;w=30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82" y="4000504"/>
            <a:ext cx="2667018" cy="2000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58680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9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3-tub-by.yandex.net/i?id=9a369675c4ed22beaefe8d6ff715db10&amp;n=33&amp;h=190&amp;w=3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-142900"/>
            <a:ext cx="3048021" cy="2286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8044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30178" y="-285776"/>
            <a:ext cx="15240000" cy="678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414866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</TotalTime>
  <Words>411</Words>
  <Application>Microsoft Office PowerPoint</Application>
  <PresentationFormat>Экран (4:3)</PresentationFormat>
  <Paragraphs>58</Paragraphs>
  <Slides>29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  Образный мир в стихотворении А.С.Пушкина  «Зимнее утро»</vt:lpstr>
      <vt:lpstr>Слайд 2</vt:lpstr>
      <vt:lpstr>Теперь моя пора: я не люблю весны; Скучна мне оттепель; вонь, грязь- весной я болен…</vt:lpstr>
      <vt:lpstr>Ох, лето красное! Любил бы я тебя, Когда б не зной,да пыль,да комары,да мухи.</vt:lpstr>
      <vt:lpstr>…Суровою зимой я более доволен.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Э.Григ «Утро»</vt:lpstr>
      <vt:lpstr>Слайд 14</vt:lpstr>
      <vt:lpstr>Слайд 15</vt:lpstr>
      <vt:lpstr>Стихотворение принадлежит к пейзажной лирике. Природа вдохновляла  писателей,  композиторов,  художников на создание своих произведений.  А.С. Пушкин не был исключением. Природа была для него не просто фоном. Она доставляла ему истинную радость. В творчестве поэта среди стихотворений о природе особое место занимает стихотворение «Зимнее утро»</vt:lpstr>
      <vt:lpstr>          Произведение было написано Пушкиным очень быстро, в течение одного дня (3 ноября 1829 года) в селе Павловском Старицкого уезда Тверской губернии, в имении П. И. Вульфа.  </vt:lpstr>
      <vt:lpstr>Слайд 18</vt:lpstr>
      <vt:lpstr>-Какие картины вы  увидели в процессе прослушивания стихотворения, что услышали и почувствовали?  Возникают три разные картины: утро,морозное и чистое; вечер вьюжный,мрачный; комната, огонь в печке.  - Каким настроением проникнуто стихотворение?  Настроение меняется: то оно веселое,бодрое,хотя иногда грустное и унылое,хотя хорошее преобладает, все плохое унес с собой вечер.</vt:lpstr>
      <vt:lpstr>Словарная работа</vt:lpstr>
      <vt:lpstr>-Какое настроение создается автором? При помощи каких слов?</vt:lpstr>
      <vt:lpstr>Слайд 22</vt:lpstr>
      <vt:lpstr>Лексика строфы создает мрачное настроение: «вьюга злилась», «мгла носилась», «тучи мрачные».  Но великолепие зимнего утра ощущается  ещё сильнее по контрасту со вчерашней бурей</vt:lpstr>
      <vt:lpstr>-Какими красками нарисована природа в третьей строфе?</vt:lpstr>
      <vt:lpstr>-Можно ли услышать ,что происходит в доме?</vt:lpstr>
      <vt:lpstr>Слайд 26</vt:lpstr>
      <vt:lpstr>       -Как вы думаете, куда стремится лирический герой?    На простор. Герой мечтает о стремительном беге коня, который даст ощущение воли, свободы, простора. В этом проявляется единство красоты человека, природы и жизни</vt:lpstr>
      <vt:lpstr>        В вашей жизни будут вьюги и злые метели, но на смену им обязательно придет солнечное и счастливое утро. Живите, наслаждайтесь красотой природы. Пусть нетерпеливый конь, символ жизненной дороги и движения, несет вас к счастливой жизни. Не останавливайтесь в пути. Это и есть духовное завещание поэта своим читателям.</vt:lpstr>
      <vt:lpstr>Д/з. Выучить стихотворение «Зимнее утро наизусть»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HOME</cp:lastModifiedBy>
  <cp:revision>49</cp:revision>
  <dcterms:created xsi:type="dcterms:W3CDTF">2015-12-21T05:35:37Z</dcterms:created>
  <dcterms:modified xsi:type="dcterms:W3CDTF">2021-03-02T09:20:24Z</dcterms:modified>
</cp:coreProperties>
</file>